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7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29" autoAdjust="0"/>
    <p:restoredTop sz="94660"/>
  </p:normalViewPr>
  <p:slideViewPr>
    <p:cSldViewPr snapToGrid="0">
      <p:cViewPr varScale="1">
        <p:scale>
          <a:sx n="89" d="100"/>
          <a:sy n="89" d="100"/>
        </p:scale>
        <p:origin x="61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2.jf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93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094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365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337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45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88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819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59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445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36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21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3933B-EDFA-488F-B017-C983C8933D57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0E918-140D-4C7D-8E00-15A21B352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055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jfif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9781"/>
            <a:ext cx="12451856" cy="6943982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contrast="-12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667760" y="-142240"/>
            <a:ext cx="9824720" cy="7076441"/>
            <a:chOff x="3444240" y="-132080"/>
            <a:chExt cx="9784080" cy="7056121"/>
          </a:xfr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000" r="-9000"/>
            </a:stretch>
          </a:blipFill>
        </p:grpSpPr>
        <p:sp>
          <p:nvSpPr>
            <p:cNvPr id="2" name="Isosceles Triangle 1"/>
            <p:cNvSpPr/>
            <p:nvPr/>
          </p:nvSpPr>
          <p:spPr>
            <a:xfrm>
              <a:off x="4744720" y="2910841"/>
              <a:ext cx="8483600" cy="40132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Isosceles Triangle 2"/>
            <p:cNvSpPr/>
            <p:nvPr/>
          </p:nvSpPr>
          <p:spPr>
            <a:xfrm rot="16200000">
              <a:off x="7660640" y="1290320"/>
              <a:ext cx="5953760" cy="31089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Isosceles Triangle 3"/>
            <p:cNvSpPr/>
            <p:nvPr/>
          </p:nvSpPr>
          <p:spPr>
            <a:xfrm rot="10800000">
              <a:off x="3444240" y="0"/>
              <a:ext cx="8483600" cy="40132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92437" y="2232043"/>
            <a:ext cx="5820129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Title: Wi-Fi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Course Title: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and Mobile Communication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Course Code: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ICT - 4201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283071" y="418457"/>
            <a:ext cx="1561729" cy="1622323"/>
          </a:xfrm>
          <a:custGeom>
            <a:avLst/>
            <a:gdLst/>
            <a:ahLst/>
            <a:cxnLst/>
            <a:rect l="l" t="t" r="r" b="b"/>
            <a:pathLst>
              <a:path w="2330979" h="2320086">
                <a:moveTo>
                  <a:pt x="0" y="0"/>
                </a:moveTo>
                <a:lnTo>
                  <a:pt x="2330979" y="0"/>
                </a:lnTo>
                <a:lnTo>
                  <a:pt x="2330979" y="2320086"/>
                </a:lnTo>
                <a:lnTo>
                  <a:pt x="0" y="23200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595150"/>
              </p:ext>
            </p:extLst>
          </p:nvPr>
        </p:nvGraphicFramePr>
        <p:xfrm>
          <a:off x="489553" y="3731357"/>
          <a:ext cx="5935605" cy="26475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49327"/>
                <a:gridCol w="2686278"/>
              </a:tblGrid>
              <a:tr h="2647508">
                <a:tc>
                  <a:txBody>
                    <a:bodyPr/>
                    <a:lstStyle/>
                    <a:p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sz="18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Presented</a:t>
                      </a:r>
                      <a:r>
                        <a:rPr lang="en-US" sz="1800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By</a:t>
                      </a:r>
                    </a:p>
                    <a:p>
                      <a:r>
                        <a:rPr lang="en-US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Shusmita Ghosh Shoili</a:t>
                      </a:r>
                    </a:p>
                    <a:p>
                      <a:r>
                        <a:rPr lang="en-US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ID: IT21006</a:t>
                      </a:r>
                    </a:p>
                    <a:p>
                      <a:r>
                        <a:rPr lang="en-US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Session: 2020-21</a:t>
                      </a:r>
                    </a:p>
                    <a:p>
                      <a:r>
                        <a:rPr lang="en-US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Dept. of ICT, MBSTU</a:t>
                      </a:r>
                      <a:endParaRPr lang="en-US" sz="1800" b="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Presented To, </a:t>
                      </a:r>
                    </a:p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Dr.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Nazrul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Islam</a:t>
                      </a:r>
                    </a:p>
                    <a:p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Associate Professor,</a:t>
                      </a:r>
                    </a:p>
                    <a:p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Dept. of ICT, MBSTU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108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47000" pencilSize="21"/>
                    </a14:imgEffect>
                  </a14:imgLayer>
                </a14:imgProps>
              </a:ext>
            </a:extLst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4409" y="341613"/>
            <a:ext cx="1144029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Wi-Fi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vs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Other Technologies</a:t>
            </a:r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Range: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 works up to 100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meters, longer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 Bluetooth but shorter than cellular networks.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Speed: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High-speed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internet, faster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 Bluetooth, similar or slightly lower than 5G in ideal conditions.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Moderate power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consumption, more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 Bluetooth, less than cellular.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Connection: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Devices connect via an access point or directly (Wi-Fi Direct).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Secured with WPA2/WPA3 protocols — safer than open Bluetooth connections.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for local area networks, home and office internet, streaming, and smart devices.</a:t>
            </a:r>
          </a:p>
        </p:txBody>
      </p:sp>
    </p:spTree>
    <p:extLst>
      <p:ext uri="{BB962C8B-B14F-4D97-AF65-F5344CB8AC3E}">
        <p14:creationId xmlns:p14="http://schemas.microsoft.com/office/powerpoint/2010/main" val="92888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9016" y="1260576"/>
            <a:ext cx="1122273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algn="ctr"/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Wi-Fi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backbone of modern wireless 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communication. Its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evolution from 802.11a to Wi-Fi 6 has revolutionized connectivity speed and 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reliability. Despite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limitations, Wi-Fi remains essential for personal, academic, and business 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communication. Future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developments (like Wi-Fi 7) aim for faster, more secure, and more efficient wireless networks.</a:t>
            </a:r>
          </a:p>
          <a:p>
            <a:endParaRPr lang="en-US" sz="2500" dirty="0"/>
          </a:p>
        </p:txBody>
      </p:sp>
      <p:sp>
        <p:nvSpPr>
          <p:cNvPr id="3" name="Rectangle 2"/>
          <p:cNvSpPr/>
          <p:nvPr/>
        </p:nvSpPr>
        <p:spPr>
          <a:xfrm rot="19012628">
            <a:off x="6730678" y="4371858"/>
            <a:ext cx="406400" cy="853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utoShape 4" descr="Best Wifi Routers For Large Homes in India on Amazon With Reviews"/>
          <p:cNvSpPr>
            <a:spLocks noChangeAspect="1" noChangeArrowheads="1"/>
          </p:cNvSpPr>
          <p:nvPr/>
        </p:nvSpPr>
        <p:spPr bwMode="auto">
          <a:xfrm>
            <a:off x="9125838" y="2705754"/>
            <a:ext cx="3301843" cy="3301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20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0649" y="2705754"/>
            <a:ext cx="112227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5000" dirty="0"/>
          </a:p>
        </p:txBody>
      </p:sp>
      <p:sp>
        <p:nvSpPr>
          <p:cNvPr id="3" name="Rectangle 2"/>
          <p:cNvSpPr/>
          <p:nvPr/>
        </p:nvSpPr>
        <p:spPr>
          <a:xfrm rot="19012628">
            <a:off x="6730678" y="4371858"/>
            <a:ext cx="406400" cy="853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utoShape 4" descr="Best Wifi Routers For Large Homes in India on Amazon With Reviews"/>
          <p:cNvSpPr>
            <a:spLocks noChangeAspect="1" noChangeArrowheads="1"/>
          </p:cNvSpPr>
          <p:nvPr/>
        </p:nvSpPr>
        <p:spPr bwMode="auto">
          <a:xfrm>
            <a:off x="9125838" y="2705754"/>
            <a:ext cx="3301843" cy="3301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39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47000" pencilSize="21"/>
                    </a14:imgEffect>
                  </a14:imgLayer>
                </a14:imgProps>
              </a:ext>
            </a:extLst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8160" y="579120"/>
            <a:ext cx="597408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Wi-Fi?</a:t>
            </a:r>
          </a:p>
          <a:p>
            <a:pPr algn="ctr"/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 (Wireless Fidelity) is a wireless networking technology that uses radio waves to provide high-speed internet and network connections.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allows devices like laptops, smartphones, and smart TVs to connect to the internet without physical cables.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Wi-Fi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based on IEEE 802.11 standards for Wireless Local Area Networks (WLAN).</a:t>
            </a:r>
          </a:p>
          <a:p>
            <a:endParaRPr lang="en-US" dirty="0"/>
          </a:p>
        </p:txBody>
      </p:sp>
      <p:pic>
        <p:nvPicPr>
          <p:cNvPr id="1028" name="Picture 4" descr="Open WiFi Connect - Apps on Google Play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383" b="78711" l="11914" r="86719">
                        <a14:foregroundMark x1="32227" y1="48047" x2="58594" y2="43164"/>
                        <a14:foregroundMark x1="45117" y1="60547" x2="54102" y2="58789"/>
                        <a14:foregroundMark x1="51563" y1="73438" x2="48633" y2="73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096" y="-262700"/>
            <a:ext cx="7748143" cy="7748145"/>
          </a:xfrm>
          <a:prstGeom prst="rect">
            <a:avLst/>
          </a:prstGeom>
          <a:noFill/>
          <a:effectLst>
            <a:glow rad="228600">
              <a:schemeClr val="accent1">
                <a:alpha val="28000"/>
              </a:schemeClr>
            </a:glow>
            <a:outerShdw blurRad="50800" dist="50800" dir="6120000" sx="96000" sy="96000" algn="ctr" rotWithShape="0">
              <a:srgbClr val="000000">
                <a:alpha val="61000"/>
              </a:srgbClr>
            </a:outerShdw>
            <a:reflection stA="25000" endPos="650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  <a:bevelB prst="angle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822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47000" pencilSize="21"/>
                    </a14:imgEffect>
                  </a14:imgLayer>
                </a14:imgProps>
              </a:ext>
            </a:extLst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8160" y="579120"/>
            <a:ext cx="5974080" cy="5550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History of Wi-Fi</a:t>
            </a:r>
          </a:p>
          <a:p>
            <a:pPr algn="ctr"/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1991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 technology originated from a project called '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WaveLAN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 by NCR and AT&amp;T. </a:t>
            </a:r>
            <a:endParaRPr lang="en-US" sz="25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1997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introduced the first 802.11 standard with 2 Mbps speed. </a:t>
            </a:r>
            <a:endParaRPr lang="en-US" sz="25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1999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 Alliance was formed to promote interoperability. </a:t>
            </a:r>
            <a:endParaRPr lang="en-US" sz="25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2000s–Present: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versions like 802.11a/b/g/n/ac/ax improved range, speed, and 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reliability.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164" y="1826032"/>
            <a:ext cx="6206836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828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47000" pencilSize="21"/>
                    </a14:imgEffect>
                  </a14:imgLayer>
                </a14:imgProps>
              </a:ext>
            </a:extLst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8160" y="579120"/>
            <a:ext cx="5974080" cy="7012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Does 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 Work?</a:t>
            </a:r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  <a:defRPr sz="2000"/>
            </a:pPr>
            <a:r>
              <a:rPr lang="en-US" sz="24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 uses radio frequency (RF) signals to transmit data between a router and wireless-enabled devices</a:t>
            </a:r>
            <a:r>
              <a:rPr lang="en-US" sz="24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5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  <a:defRPr sz="2000"/>
            </a:pPr>
            <a:r>
              <a:rPr lang="en-US" sz="245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Basic Steps:</a:t>
            </a:r>
            <a:endParaRPr lang="en-US" sz="245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4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24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converted to radio signals by the router.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4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signals travel through airwaves to the receiver (device).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4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device converts signals back into usable data</a:t>
            </a:r>
            <a:r>
              <a:rPr lang="en-US" sz="24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spcAft>
                <a:spcPts val="800"/>
              </a:spcAft>
              <a:defRPr sz="2000"/>
            </a:pPr>
            <a:r>
              <a:rPr lang="en-US" sz="24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</a:t>
            </a:r>
            <a:r>
              <a:rPr lang="en-US" sz="24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operates </a:t>
            </a:r>
            <a:r>
              <a:rPr lang="en-US" sz="24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typically in 2.4 GHz and 5 GHz frequency bands.</a:t>
            </a:r>
          </a:p>
          <a:p>
            <a:pPr>
              <a:spcAft>
                <a:spcPts val="800"/>
              </a:spcAft>
              <a:defRPr sz="2000"/>
            </a:pP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877" y="1508165"/>
            <a:ext cx="6789123" cy="4797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20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47000" pencilSize="21"/>
                    </a14:imgEffect>
                  </a14:imgLayer>
                </a14:imgProps>
              </a:ext>
            </a:extLst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8159" y="579120"/>
            <a:ext cx="4600105" cy="611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Wi-Fi 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Standards </a:t>
            </a:r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</a:p>
          <a:p>
            <a:pPr algn="ctr"/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802.11a: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GHz band, up to 54 Mbps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802.11b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2.4 GHz band, up to 11 Mbps.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802.11g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2.4 GHz band, up to 54 Mbps.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802.11n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Dual-band (2.4 &amp; 5 GHz), up to 600 Mbps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802.11ac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GHz band, up to several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Gbps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 rot="19012628">
            <a:off x="6730678" y="4371858"/>
            <a:ext cx="406400" cy="853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802.11x: Wi-Fi standards and speeds explained | Network World"/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8750" y1="87035" x2="87012" y2="87275"/>
                        <a14:foregroundMark x1="17773" y1="28812" x2="17188" y2="86315"/>
                        <a14:foregroundMark x1="19531" y1="28331" x2="13281" y2="27131"/>
                        <a14:foregroundMark x1="26563" y1="22089" x2="84180" y2="22569"/>
                        <a14:foregroundMark x1="24805" y1="20168" x2="24707" y2="244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3243" y="0"/>
            <a:ext cx="8609611" cy="7003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97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47000" pencilSize="21"/>
                    </a14:imgEffect>
                  </a14:imgLayer>
                </a14:imgProps>
              </a:ext>
            </a:extLst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8160" y="579120"/>
            <a:ext cx="5974080" cy="4780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Modes 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Operation</a:t>
            </a:r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 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Devices connect through a central access point (AP). </a:t>
            </a:r>
            <a:endParaRPr lang="en-US" sz="25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Ad-Hoc 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Devices communicate directly without an AP.</a:t>
            </a:r>
            <a:endParaRPr lang="en-US" sz="25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Wi-Fi 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Peer-to-peer connections between devices.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Hotspot 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 acts as an access point for others.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616" y="-556866"/>
            <a:ext cx="7831623" cy="624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71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47000" pencilSize="21"/>
                    </a14:imgEffect>
                  </a14:imgLayer>
                </a14:imgProps>
              </a:ext>
            </a:extLst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8160" y="579120"/>
            <a:ext cx="5633258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Wi-Fi</a:t>
            </a:r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Networks: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Internet access for multiple devices.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Educational Institutions: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classrooms and campus networks.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and Enterprises: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Office connectivity, cloud access, and VoIP.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Hotspots: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Airports, cafes, and public transport.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Devices: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home systems, sensors, and automation.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 rot="19012628">
            <a:off x="6730678" y="4371858"/>
            <a:ext cx="406400" cy="853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657" y="1068779"/>
            <a:ext cx="6456217" cy="423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73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47000" pencilSize="21"/>
                    </a14:imgEffect>
                  </a14:imgLayer>
                </a14:imgProps>
              </a:ext>
            </a:extLst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8160" y="579120"/>
            <a:ext cx="5974080" cy="4221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Wi-Fi</a:t>
            </a:r>
          </a:p>
          <a:p>
            <a:pPr algn="ctr"/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  <a:defRPr sz="2000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Advantages: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install and expand.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mobility and portability.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Cost-effective (no cables required).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connect multiple devices simultaneously.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Compatible with most modern devices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1" r="42652" b="49957"/>
          <a:stretch/>
        </p:blipFill>
        <p:spPr>
          <a:xfrm>
            <a:off x="6789123" y="450899"/>
            <a:ext cx="1983839" cy="44781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657" r="42652" b="1"/>
          <a:stretch/>
        </p:blipFill>
        <p:spPr>
          <a:xfrm>
            <a:off x="9286505" y="2053677"/>
            <a:ext cx="1981200" cy="480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52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47000" pencilSize="21"/>
                    </a14:imgEffect>
                  </a14:imgLayer>
                </a14:imgProps>
              </a:ext>
            </a:extLst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8160" y="579120"/>
            <a:ext cx="5974080" cy="5268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Wi-Fi</a:t>
            </a:r>
          </a:p>
          <a:p>
            <a:pPr algn="ctr"/>
            <a:endParaRPr lang="en-US" sz="3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  <a:defRPr sz="2000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Signal interference from walls or other devices.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vulnerabilities (e.g., hacking risks).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range compared to wired connections.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drops with distance or congestion.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0" y="-99349"/>
            <a:ext cx="5699760" cy="662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636</Words>
  <Application>Microsoft Office PowerPoint</Application>
  <PresentationFormat>Widescreen</PresentationFormat>
  <Paragraphs>84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19</cp:revision>
  <dcterms:created xsi:type="dcterms:W3CDTF">2025-10-31T11:29:44Z</dcterms:created>
  <dcterms:modified xsi:type="dcterms:W3CDTF">2025-10-31T17:12:40Z</dcterms:modified>
</cp:coreProperties>
</file>

<file path=docProps/thumbnail.jpeg>
</file>